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219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AC6589F-2680-468C-93B8-91B8C772D768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7219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8BA0B4-0BA5-4E5F-8726-2C596FE3908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61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239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58D7DA-15F5-425D-92C1-1015AC09F4C6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7239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9B4C0D-CEC7-4D2F-B3D5-774C4D1A993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32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 This is a screen in TaxSlayer</a:t>
            </a:r>
            <a:r>
              <a:rPr lang="en-US" altLang="en-US" baseline="0" dirty="0">
                <a:cs typeface="Arial" panose="020B0604020202020204" pitchFamily="34" charset="0"/>
              </a:rPr>
              <a:t> Deduction section that shows the current comparison between the standard and itemized deductions.  It is helpful to see how close your itemized deductions are getting to the standard deduction</a:t>
            </a:r>
          </a:p>
          <a:p>
            <a:pPr>
              <a:buFont typeface="Arial" pitchFamily="34" charset="0"/>
              <a:buNone/>
            </a:pPr>
            <a:r>
              <a:rPr lang="en-US" altLang="en-US" baseline="0" dirty="0">
                <a:cs typeface="Arial" panose="020B0604020202020204" pitchFamily="34" charset="0"/>
              </a:rPr>
              <a:t> 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239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958D7DA-15F5-425D-92C1-1015AC09F4C6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7239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9B4C0D-CEC7-4D2F-B3D5-774C4D1A993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91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260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C8D2509-8D21-447A-98AB-A080776F38C3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7260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3D92527-95D0-4FA5-B5EF-D434813A1A9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66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260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C8D2509-8D21-447A-98AB-A080776F38C3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7260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3D92527-95D0-4FA5-B5EF-D434813A1A9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045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280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C07469A-078D-49F4-9062-F34996FAD5B6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7280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0A3629-559D-47FA-9329-2B795806B1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32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301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92AA471-0000-4AA2-8046-50476C6F0E6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7301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AFD1984-4BD7-46EA-974C-3C86A1AECA0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607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362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7549628-D353-488F-8D9C-CC423DE100C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73626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98AD6D4-ECE7-430D-B5BC-F6ADE2A42A0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8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Standard Deductions &amp; Exemptions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17 Chapter 20</a:t>
            </a:r>
          </a:p>
          <a:p>
            <a:r>
              <a:rPr lang="en-US" altLang="en-US" dirty="0"/>
              <a:t>Pub 4012 Pages F-1 &amp; F-2</a:t>
            </a:r>
          </a:p>
          <a:p>
            <a:r>
              <a:rPr lang="en-US" altLang="en-US" dirty="0"/>
              <a:t>(Federal 1040-Line 40)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929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Standard Deduction vs. Itemized Deductions</a:t>
            </a:r>
            <a:endParaRPr lang="en-US" altLang="en-US" sz="2400" dirty="0"/>
          </a:p>
        </p:txBody>
      </p:sp>
      <p:sp>
        <p:nvSpPr>
          <p:cNvPr id="7229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800600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r>
              <a:rPr lang="en-US" altLang="en-US" sz="2600" dirty="0"/>
              <a:t>TaxSlayer determines if it is financially better for taxpayer to take standard or itemized deductions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400" dirty="0"/>
              <a:t>Taxpayer can override </a:t>
            </a:r>
          </a:p>
          <a:p>
            <a:pPr marL="342900" lvl="1" indent="-342900">
              <a:lnSpc>
                <a:spcPct val="90000"/>
              </a:lnSpc>
              <a:buSzPct val="90000"/>
            </a:pPr>
            <a:r>
              <a:rPr lang="en-US" altLang="en-US" sz="2600" b="1" dirty="0"/>
              <a:t>Always</a:t>
            </a:r>
            <a:r>
              <a:rPr lang="en-US" altLang="en-US" sz="2600" dirty="0"/>
              <a:t> prepare medical expenses part of Schedule A (itemized deductions), even if taking standard deduction, so that medical expenses flow through to NJ return</a:t>
            </a:r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r>
              <a:rPr lang="en-US" altLang="en-US" sz="2600" dirty="0"/>
              <a:t> If taxable income is 0 based on standard deduction, no need to enter itemized deductions, other than medical expenses 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400" dirty="0"/>
              <a:t>Will not have to declare recoveries next year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400" dirty="0"/>
              <a:t>May need to enter rest of itemized deductions if preparing an amended return</a:t>
            </a:r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endParaRPr lang="en-US" altLang="en-US" sz="2600" dirty="0"/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endParaRPr lang="en-US" altLang="en-US" sz="2600" dirty="0"/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</a:pPr>
            <a:endParaRPr lang="en-US" altLang="en-US" sz="2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672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00200"/>
            <a:ext cx="7467600" cy="4356100"/>
          </a:xfrm>
          <a:prstGeom prst="rect">
            <a:avLst/>
          </a:prstGeom>
        </p:spPr>
      </p:pic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100" dirty="0"/>
              <a:t>TS – Comparison of Standard vs. Itemized Deductions</a:t>
            </a:r>
            <a:br>
              <a:rPr lang="en-US" altLang="en-US" sz="3100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Compare Deductions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664200" y="4644900"/>
            <a:ext cx="1117600" cy="45720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1878938" y="4644901"/>
            <a:ext cx="1054761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16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01000" cy="11430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</a:tabLst>
            </a:pPr>
            <a:r>
              <a:rPr lang="en-US" altLang="en-US" dirty="0"/>
              <a:t>Standard Deductions vs. Itemized Deductions</a:t>
            </a:r>
            <a:endParaRPr lang="en-US" altLang="en-US" sz="2400" dirty="0"/>
          </a:p>
        </p:txBody>
      </p:sp>
      <p:sp>
        <p:nvSpPr>
          <p:cNvPr id="7249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800600"/>
          </a:xfrm>
        </p:spPr>
        <p:txBody>
          <a:bodyPr>
            <a:normAutofit fontScale="92500"/>
          </a:bodyPr>
          <a:lstStyle/>
          <a:p>
            <a:pPr marL="342900" lvl="1" indent="-342900">
              <a:lnSpc>
                <a:spcPct val="90000"/>
              </a:lnSpc>
              <a:buSzPct val="90000"/>
            </a:pPr>
            <a:r>
              <a:rPr lang="en-US" altLang="en-US" sz="2900" dirty="0"/>
              <a:t>Taxpayer may elect or be required to itemize deductions even though standard deduction is higher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/>
              <a:t>E.g. – MFS requirement (Explained on future slide)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/>
              <a:t>To force the use of itemized deductions, check box in Federal section \ Deductions \ Enter Myself \ Itemized Deductions \ Use Standard or Itemized Deduction</a:t>
            </a:r>
          </a:p>
          <a:p>
            <a:pPr marL="342900" lvl="1" indent="-342900">
              <a:lnSpc>
                <a:spcPct val="90000"/>
              </a:lnSpc>
              <a:buSzPct val="90000"/>
            </a:pPr>
            <a:r>
              <a:rPr lang="en-US" altLang="en-US" sz="2900" dirty="0"/>
              <a:t>If taxpayer wishes or is required to take standard deduction even though itemized deductions are higher, remove some itemized deductions (not medical expenses or property taxes)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/>
              <a:t>E.g. – lack of documentation to back up itemized deductions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r>
              <a:rPr lang="en-US" altLang="en-US" sz="2500" dirty="0"/>
              <a:t>Never required to take a deduction</a:t>
            </a:r>
          </a:p>
          <a:p>
            <a:pPr marL="742950" lvl="2" indent="-342900">
              <a:lnSpc>
                <a:spcPct val="90000"/>
              </a:lnSpc>
              <a:buSzPct val="90000"/>
            </a:pPr>
            <a:endParaRPr lang="en-US" altLang="en-US" sz="2500" dirty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9037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01000" cy="11430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</a:tabLst>
            </a:pPr>
            <a:r>
              <a:rPr lang="en-US" altLang="en-US" sz="3600" dirty="0"/>
              <a:t>Standard Deduction vs. Itemized Deductions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 Federal Section \ Deductions \ Enter Myself \ Itemized Deductions \ Use Standard or Itemized Deduction</a:t>
            </a:r>
            <a:endParaRPr lang="en-US" altLang="en-US" sz="2400" dirty="0"/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91294"/>
            <a:ext cx="8077200" cy="416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866898" y="3784269"/>
            <a:ext cx="2458193" cy="52647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758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229600" cy="1143000"/>
          </a:xfrm>
        </p:spPr>
        <p:txBody>
          <a:bodyPr/>
          <a:lstStyle/>
          <a:p>
            <a:r>
              <a:rPr lang="en-US" altLang="en-US" dirty="0"/>
              <a:t>Standard Deduction</a:t>
            </a:r>
            <a:endParaRPr lang="en-US" altLang="en-US" sz="2200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800600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  <a:defRPr/>
            </a:pPr>
            <a:r>
              <a:rPr lang="en-US" sz="2800" dirty="0"/>
              <a:t>No recordkeeping required for standard deduction; back-up documentation required to itemize</a:t>
            </a:r>
          </a:p>
          <a:p>
            <a:pPr marL="342900" lvl="1" indent="-342900">
              <a:lnSpc>
                <a:spcPct val="90000"/>
              </a:lnSpc>
              <a:buClr>
                <a:schemeClr val="folHlink"/>
              </a:buClr>
              <a:buSzPct val="90000"/>
              <a:defRPr/>
            </a:pPr>
            <a:r>
              <a:rPr lang="en-US" sz="2800" dirty="0"/>
              <a:t>Additional standard deduction allowance if over 65 or blind</a:t>
            </a:r>
          </a:p>
          <a:p>
            <a:pPr marL="742950" lvl="2" indent="-342900">
              <a:lnSpc>
                <a:spcPct val="90000"/>
              </a:lnSpc>
              <a:buSzPct val="90000"/>
              <a:defRPr/>
            </a:pPr>
            <a:r>
              <a:rPr lang="en-US" sz="2500" dirty="0"/>
              <a:t>No additional standard deduction for disabled on Federal return; NJ does grant additional exemption for disabled</a:t>
            </a:r>
          </a:p>
          <a:p>
            <a:pPr marL="346075" indent="-346075">
              <a:lnSpc>
                <a:spcPct val="90000"/>
              </a:lnSpc>
              <a:defRPr/>
            </a:pPr>
            <a:r>
              <a:rPr lang="en-US" sz="2800" dirty="0"/>
              <a:t>TaxSlayer automatically determines allowable standard deduction and populates on 1040 Line 40</a:t>
            </a:r>
          </a:p>
          <a:p>
            <a:pPr marL="746125" lvl="1" indent="-346075">
              <a:lnSpc>
                <a:spcPct val="90000"/>
              </a:lnSpc>
              <a:defRPr/>
            </a:pPr>
            <a:r>
              <a:rPr lang="en-US" sz="2500" dirty="0"/>
              <a:t>Based on filing status, age, blind, can be claimed as a dependent by someone else</a:t>
            </a:r>
          </a:p>
          <a:p>
            <a:pPr marL="346075" indent="-346075">
              <a:lnSpc>
                <a:spcPct val="90000"/>
              </a:lnSpc>
              <a:defRPr/>
            </a:pPr>
            <a:r>
              <a:rPr lang="en-US" sz="2900" dirty="0"/>
              <a:t>See Pub 4012 Tab F for details and amounts for current tax year</a:t>
            </a:r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90513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 descr="NJ Pub Ref" title="NJ Pub Ref"/>
          <p:cNvSpPr txBox="1"/>
          <p:nvPr/>
        </p:nvSpPr>
        <p:spPr>
          <a:xfrm>
            <a:off x="7140995" y="58579"/>
            <a:ext cx="162813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fr-FR" sz="1600" dirty="0"/>
              <a:t>Pub 4012 Tab F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70713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749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000" dirty="0"/>
              <a:t>Situations Where Taxpayer Cannot Choose Between Standard or Itemized Deductions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Married Filing Separately (MFS)</a:t>
            </a:r>
          </a:p>
          <a:p>
            <a:pPr lvl="1"/>
            <a:r>
              <a:rPr lang="en-US" altLang="en-US" dirty="0"/>
              <a:t> Spouse has itemized – Taxpayer must itemize</a:t>
            </a:r>
          </a:p>
          <a:p>
            <a:pPr lvl="1"/>
            <a:r>
              <a:rPr lang="en-US" altLang="en-US" dirty="0"/>
              <a:t> Spouse took standard deduction – Taxpayer must take standard deduction</a:t>
            </a:r>
          </a:p>
          <a:p>
            <a:pPr lvl="1"/>
            <a:r>
              <a:rPr lang="en-US" altLang="en-US" dirty="0"/>
              <a:t> First spouse to file determines whether to itemize or take standard deduction</a:t>
            </a:r>
          </a:p>
          <a:p>
            <a:r>
              <a:rPr lang="en-US" altLang="en-US" dirty="0"/>
              <a:t> Non-resident alien or dual status alien must itemize</a:t>
            </a:r>
          </a:p>
          <a:p>
            <a:pPr lvl="2"/>
            <a:endParaRPr lang="en-US" altLang="en-US" dirty="0"/>
          </a:p>
        </p:txBody>
      </p:sp>
      <p:sp>
        <p:nvSpPr>
          <p:cNvPr id="5" name="TextBox 7" descr="NJ Pub Ref" title="NJ Pub Ref"/>
          <p:cNvSpPr txBox="1"/>
          <p:nvPr/>
        </p:nvSpPr>
        <p:spPr>
          <a:xfrm>
            <a:off x="7140995" y="210979"/>
            <a:ext cx="162813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/>
            <a:r>
              <a:rPr lang="en-US" sz="1600" dirty="0"/>
              <a:t>Pub 4012 Tab 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7449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2016 Exemptions &amp; Taxable Income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4724400"/>
          </a:xfrm>
        </p:spPr>
        <p:txBody>
          <a:bodyPr>
            <a:normAutofit/>
          </a:bodyPr>
          <a:lstStyle/>
          <a:p>
            <a:r>
              <a:rPr lang="en-US" altLang="en-US" sz="2900" b="1" dirty="0"/>
              <a:t> Exemptions</a:t>
            </a:r>
          </a:p>
          <a:p>
            <a:pPr lvl="1"/>
            <a:r>
              <a:rPr lang="en-US" altLang="en-US" sz="2700" dirty="0"/>
              <a:t> Given regardless whether standard or itemized deductions are elected</a:t>
            </a:r>
          </a:p>
          <a:p>
            <a:pPr lvl="1"/>
            <a:r>
              <a:rPr lang="en-US" altLang="en-US" sz="2700" dirty="0"/>
              <a:t> TaxSlayer calculates:  $4,050 x total # of exemptions on 1040 Line 6d </a:t>
            </a:r>
            <a:r>
              <a:rPr lang="en-US" altLang="en-US" sz="2700" dirty="0">
                <a:solidFill>
                  <a:srgbClr val="FF0000"/>
                </a:solidFill>
              </a:rPr>
              <a:t>(unchanged for 2017)</a:t>
            </a:r>
            <a:r>
              <a:rPr lang="en-US" altLang="en-US" sz="2700" dirty="0"/>
              <a:t> </a:t>
            </a:r>
          </a:p>
          <a:p>
            <a:pPr lvl="1"/>
            <a:r>
              <a:rPr lang="en-US" altLang="en-US" sz="2700" dirty="0"/>
              <a:t> Populated on 1040 Line 42</a:t>
            </a:r>
          </a:p>
          <a:p>
            <a:r>
              <a:rPr lang="en-US" altLang="en-US" sz="3100" b="1" dirty="0"/>
              <a:t> Taxable Income </a:t>
            </a:r>
            <a:r>
              <a:rPr lang="en-US" altLang="en-US" sz="3100" dirty="0"/>
              <a:t>= A</a:t>
            </a:r>
            <a:r>
              <a:rPr lang="en-US" altLang="en-US" sz="2900" dirty="0"/>
              <a:t>djusted Gross Income (AGI)          minus (deductions + exemptions)</a:t>
            </a:r>
          </a:p>
          <a:p>
            <a:pPr lvl="1"/>
            <a:r>
              <a:rPr lang="en-US" altLang="en-US" sz="2700" dirty="0"/>
              <a:t> Populated on 1040 Line 43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77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560</Words>
  <Application>Microsoft Office PowerPoint</Application>
  <PresentationFormat>On-screen Show (4:3)</PresentationFormat>
  <Paragraphs>88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Wingdings</vt:lpstr>
      <vt:lpstr>NJ Template 06</vt:lpstr>
      <vt:lpstr>Standard Deductions &amp; Exemptions</vt:lpstr>
      <vt:lpstr>Standard Deduction vs. Itemized Deductions</vt:lpstr>
      <vt:lpstr>TS – Comparison of Standard vs. Itemized Deductions Federal Section \ Deductions \ Enter Myself \ Compare Deductions</vt:lpstr>
      <vt:lpstr>Standard Deductions vs. Itemized Deductions</vt:lpstr>
      <vt:lpstr>Standard Deduction vs. Itemized Deductions  Federal Section \ Deductions \ Enter Myself \ Itemized Deductions \ Use Standard or Itemized Deduction</vt:lpstr>
      <vt:lpstr>Standard Deduction</vt:lpstr>
      <vt:lpstr>Situations Where Taxpayer Cannot Choose Between Standard or Itemized Deductions</vt:lpstr>
      <vt:lpstr>2016 Exemptions &amp; Taxable Income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2017-11-15T04:11:23Z</dcterms:modified>
</cp:coreProperties>
</file>